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2" r:id="rId2"/>
  </p:sldMasterIdLst>
  <p:notesMasterIdLst>
    <p:notesMasterId r:id="rId20"/>
  </p:notesMasterIdLst>
  <p:handoutMasterIdLst>
    <p:handoutMasterId r:id="rId21"/>
  </p:handoutMasterIdLst>
  <p:sldIdLst>
    <p:sldId id="305" r:id="rId3"/>
    <p:sldId id="284" r:id="rId4"/>
    <p:sldId id="285" r:id="rId5"/>
    <p:sldId id="304" r:id="rId6"/>
    <p:sldId id="286" r:id="rId7"/>
    <p:sldId id="288" r:id="rId8"/>
    <p:sldId id="287" r:id="rId9"/>
    <p:sldId id="306" r:id="rId10"/>
    <p:sldId id="289" r:id="rId11"/>
    <p:sldId id="290" r:id="rId12"/>
    <p:sldId id="307" r:id="rId13"/>
    <p:sldId id="292" r:id="rId14"/>
    <p:sldId id="296" r:id="rId15"/>
    <p:sldId id="293" r:id="rId16"/>
    <p:sldId id="308" r:id="rId17"/>
    <p:sldId id="295" r:id="rId18"/>
    <p:sldId id="281" r:id="rId1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4BB732-6DDA-302D-A409-8B0FDDBD3032}" name="Alexander Moll | ene't" initials="AM|e" userId="S-1-5-21-3016764259-3416347242-731754000-3341" providerId="AD"/>
  <p188:author id="{8215A0A4-DF0D-8E51-A742-4C596FE4A2D8}" name="Oliver Kunz | ene't" initials="OK|e" userId="S-1-5-21-3016764259-3416347242-731754000-33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00354E"/>
    <a:srgbClr val="555555"/>
    <a:srgbClr val="FFD200"/>
    <a:srgbClr val="001725"/>
    <a:srgbClr val="007CB0"/>
    <a:srgbClr val="00192B"/>
    <a:srgbClr val="002442"/>
    <a:srgbClr val="002E54"/>
    <a:srgbClr val="008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99" d="100"/>
          <a:sy n="199" d="100"/>
        </p:scale>
        <p:origin x="3222" y="90"/>
      </p:cViewPr>
      <p:guideLst>
        <p:guide orient="horz" pos="2159"/>
        <p:guide pos="2880"/>
        <p:guide orient="horz" pos="1620"/>
        <p:guide pos="5488"/>
        <p:guide pos="3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DFE97-4771-45AE-A8B5-8A3189F4CF41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1067-E543-4121-9183-BBEC59E4C8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3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22739-BEF7-4095-A81B-59FA59688BE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F3E27-B679-4EC7-96DE-1D6D84CE19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7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7A1D-00E5-4434-AC5F-D96B31B3EB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5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37" name="Rechteck 36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8" name="Grafik 3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39" name="Rechteck 38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2914650"/>
            <a:ext cx="82296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656E602D-207A-130E-FC05-30F7AE8BAA64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401635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extfelder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67519" y="1393031"/>
            <a:ext cx="8298656" cy="30962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657727" y="1572127"/>
            <a:ext cx="3838076" cy="291712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69967" y="1572127"/>
            <a:ext cx="3944644" cy="291712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cxnSp>
        <p:nvCxnSpPr>
          <p:cNvPr id="18" name="Gerade Verbindung 15"/>
          <p:cNvCxnSpPr/>
          <p:nvPr userDrawn="1"/>
        </p:nvCxnSpPr>
        <p:spPr>
          <a:xfrm>
            <a:off x="-10178" y="4664482"/>
            <a:ext cx="9144000" cy="0"/>
          </a:xfrm>
          <a:prstGeom prst="line">
            <a:avLst/>
          </a:prstGeom>
          <a:ln>
            <a:gradFill>
              <a:gsLst>
                <a:gs pos="50000">
                  <a:schemeClr val="tx2">
                    <a:alpha val="80000"/>
                  </a:schemeClr>
                </a:gs>
                <a:gs pos="0">
                  <a:schemeClr val="tx2">
                    <a:alpha val="1000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144777D-A7BB-B7F5-F34D-C31C40F512AD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963958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extfelder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67519" y="1393031"/>
            <a:ext cx="8298656" cy="30962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3365374" y="1565696"/>
            <a:ext cx="2490119" cy="290108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5999035" y="1565696"/>
            <a:ext cx="2548775" cy="290108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cxnSp>
        <p:nvCxnSpPr>
          <p:cNvPr id="18" name="Gerade Verbindung 15"/>
          <p:cNvCxnSpPr/>
          <p:nvPr userDrawn="1"/>
        </p:nvCxnSpPr>
        <p:spPr>
          <a:xfrm>
            <a:off x="-10178" y="4664482"/>
            <a:ext cx="9144000" cy="0"/>
          </a:xfrm>
          <a:prstGeom prst="line">
            <a:avLst/>
          </a:prstGeom>
          <a:ln>
            <a:gradFill>
              <a:gsLst>
                <a:gs pos="50000">
                  <a:schemeClr val="tx2">
                    <a:alpha val="80000"/>
                  </a:schemeClr>
                </a:gs>
                <a:gs pos="0">
                  <a:schemeClr val="tx2">
                    <a:alpha val="1000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2"/>
          </p:nvPr>
        </p:nvSpPr>
        <p:spPr>
          <a:xfrm>
            <a:off x="676420" y="1573809"/>
            <a:ext cx="2550800" cy="291544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11F100B-0808-8BB4-3EF1-8C52BDD43D0B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406640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67519" y="1393031"/>
            <a:ext cx="5347494" cy="30962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665747" y="1564106"/>
            <a:ext cx="4836695" cy="292514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2"/>
          </p:nvPr>
        </p:nvSpPr>
        <p:spPr>
          <a:xfrm>
            <a:off x="5598319" y="1393032"/>
            <a:ext cx="3165855" cy="309641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99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ntakt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67519" y="1393031"/>
            <a:ext cx="8298656" cy="30962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665748" y="1572127"/>
            <a:ext cx="3830055" cy="291712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2"/>
          </p:nvPr>
        </p:nvSpPr>
        <p:spPr>
          <a:xfrm>
            <a:off x="4934119" y="1572126"/>
            <a:ext cx="3830055" cy="291712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8070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lussfolie/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>
          <a:xfrm>
            <a:off x="2765" y="6465"/>
            <a:ext cx="9163854" cy="51370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 Interesse!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2226693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12" name="Gerade Verbindung 15"/>
          <p:cNvCxnSpPr>
            <a:cxnSpLocks/>
          </p:cNvCxnSpPr>
          <p:nvPr userDrawn="1"/>
        </p:nvCxnSpPr>
        <p:spPr>
          <a:xfrm>
            <a:off x="0" y="1063229"/>
            <a:ext cx="9144000" cy="0"/>
          </a:xfrm>
          <a:prstGeom prst="line">
            <a:avLst/>
          </a:prstGeom>
          <a:ln>
            <a:gradFill>
              <a:gsLst>
                <a:gs pos="50000">
                  <a:schemeClr val="bg1">
                    <a:lumMod val="75000"/>
                    <a:alpha val="60000"/>
                  </a:schemeClr>
                </a:gs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ußzeilenplatzhalter 4"/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  <p:cxnSp>
        <p:nvCxnSpPr>
          <p:cNvPr id="4" name="Gerade Verbindung 15">
            <a:extLst>
              <a:ext uri="{FF2B5EF4-FFF2-40B4-BE49-F238E27FC236}">
                <a16:creationId xmlns:a16="http://schemas.microsoft.com/office/drawing/2014/main" id="{6DFDEDD7-A913-30E8-758E-029A45A4645B}"/>
              </a:ext>
            </a:extLst>
          </p:cNvPr>
          <p:cNvCxnSpPr>
            <a:cxnSpLocks/>
          </p:cNvCxnSpPr>
          <p:nvPr userDrawn="1"/>
        </p:nvCxnSpPr>
        <p:spPr>
          <a:xfrm>
            <a:off x="0" y="4686985"/>
            <a:ext cx="9144000" cy="0"/>
          </a:xfrm>
          <a:prstGeom prst="line">
            <a:avLst/>
          </a:prstGeom>
          <a:ln>
            <a:gradFill>
              <a:gsLst>
                <a:gs pos="50000">
                  <a:schemeClr val="bg1">
                    <a:lumMod val="75000"/>
                    <a:alpha val="60000"/>
                  </a:schemeClr>
                </a:gs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8">
            <a:extLst>
              <a:ext uri="{FF2B5EF4-FFF2-40B4-BE49-F238E27FC236}">
                <a16:creationId xmlns:a16="http://schemas.microsoft.com/office/drawing/2014/main" id="{4812F82C-CF98-CAC5-AB67-3F12DD58B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2ABA07-28FF-B219-319B-F3B3FF5A15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45" y="4808201"/>
            <a:ext cx="651693" cy="1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597820"/>
            <a:ext cx="8229600" cy="1316830"/>
          </a:xfrm>
        </p:spPr>
        <p:txBody>
          <a:bodyPr lIns="0" tIns="0" rIns="0" bIns="0" anchor="b"/>
          <a:lstStyle>
            <a:lvl1pPr algn="l">
              <a:defRPr sz="4800" b="1">
                <a:solidFill>
                  <a:srgbClr val="009FE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2914650"/>
            <a:ext cx="82296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072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 t="-57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35" name="Rechteck 34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6" name="Grafik 3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37" name="Rechteck 36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Font typeface="Trebuchet MS" pitchFamily="34" charset="0"/>
              <a:buChar char="●"/>
              <a:defRPr/>
            </a:lvl1pPr>
            <a:lvl2pPr marL="742950" indent="-28575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>
              <a:lnSpc>
                <a:spcPct val="120000"/>
              </a:lnSpc>
              <a:spcAft>
                <a:spcPts val="400"/>
              </a:spcAft>
              <a:defRPr/>
            </a:lvl3pPr>
            <a:lvl4pPr>
              <a:lnSpc>
                <a:spcPct val="120000"/>
              </a:lnSpc>
              <a:spcAft>
                <a:spcPts val="400"/>
              </a:spcAft>
              <a:defRPr/>
            </a:lvl4pPr>
            <a:lvl5pPr>
              <a:lnSpc>
                <a:spcPct val="120000"/>
              </a:lnSpc>
              <a:spcAft>
                <a:spcPts val="4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3799755B-AF52-9FB0-1326-5D46765DC5B2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33084E-5B53-CCEE-A9B6-5A2786E5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961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33" name="Rechteck 32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4" name="Grafik 3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35" name="Rechteck 34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305175"/>
            <a:ext cx="8229600" cy="1021556"/>
          </a:xfrm>
        </p:spPr>
        <p:txBody>
          <a:bodyPr lIns="0" rIns="0" anchor="t"/>
          <a:lstStyle>
            <a:lvl1pPr algn="l">
              <a:defRPr sz="40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180035"/>
            <a:ext cx="8229600" cy="1125140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CC66B16-9E50-0452-2BD2-C46E165A9A68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1319393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(Dunkel)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35" name="Rechteck 34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6" name="Grafik 3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37" name="Rechteck 36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305175"/>
            <a:ext cx="8229600" cy="1021556"/>
          </a:xfrm>
        </p:spPr>
        <p:txBody>
          <a:bodyPr lIns="0" rIns="0" anchor="t"/>
          <a:lstStyle>
            <a:lvl1pPr algn="l">
              <a:defRPr sz="40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180035"/>
            <a:ext cx="8229600" cy="1125140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rgbClr val="009FE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EC2EDCB-FC34-F40D-8D82-FA9BCAF293A9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1628962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30" name="Rechteck 29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1" name="Grafik 3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32" name="Rechteck 31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38601" cy="33944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Trebuchet MS" pitchFamily="34" charset="0"/>
              <a:buChar char="●"/>
              <a:defRPr sz="2800"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F2C01-9BB7-2392-BDA4-FD1A768887D5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400305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32" name="Rechteck 31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3" name="Grafik 3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34" name="Rechteck 33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SzPct val="100000"/>
              <a:buFont typeface="Trebuchet MS" pitchFamily="34" charset="0"/>
              <a:buChar char="●"/>
              <a:defRPr sz="2400"/>
            </a:lvl1pPr>
            <a:lvl2pPr marL="742950" indent="-28575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/>
            </a:lvl2pPr>
            <a:lvl3pPr>
              <a:lnSpc>
                <a:spcPct val="120000"/>
              </a:lnSpc>
              <a:spcAft>
                <a:spcPts val="400"/>
              </a:spcAft>
              <a:defRPr sz="1800"/>
            </a:lvl3pPr>
            <a:lvl4pPr>
              <a:lnSpc>
                <a:spcPct val="120000"/>
              </a:lnSpc>
              <a:spcAft>
                <a:spcPts val="400"/>
              </a:spcAft>
              <a:defRPr sz="1600"/>
            </a:lvl4pPr>
            <a:lvl5pPr>
              <a:lnSpc>
                <a:spcPct val="120000"/>
              </a:lnSpc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4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</p:spPr>
        <p:txBody>
          <a:bodyPr/>
          <a:lstStyle>
            <a:lvl1pPr marL="342900" indent="-34290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Font typeface="Trebuchet MS" pitchFamily="34" charset="0"/>
              <a:buChar char="●"/>
              <a:defRPr sz="2400"/>
            </a:lvl1pPr>
            <a:lvl2pPr marL="742950" indent="-28575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2000"/>
            </a:lvl2pPr>
            <a:lvl3pPr>
              <a:lnSpc>
                <a:spcPct val="120000"/>
              </a:lnSpc>
              <a:spcAft>
                <a:spcPts val="400"/>
              </a:spcAft>
              <a:defRPr sz="1800"/>
            </a:lvl3pPr>
            <a:lvl4pPr>
              <a:lnSpc>
                <a:spcPct val="120000"/>
              </a:lnSpc>
              <a:spcAft>
                <a:spcPts val="400"/>
              </a:spcAft>
              <a:defRPr sz="1600"/>
            </a:lvl4pPr>
            <a:lvl5pPr>
              <a:lnSpc>
                <a:spcPct val="120000"/>
              </a:lnSpc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D9E4884-D41E-1B61-32DB-8FF6DCF2CD18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619772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-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27" name="Rechteck 26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28" name="Grafik 2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29" name="Rechteck 28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2AB52D18-A4AE-04F8-A71F-A3691F2F2FB1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828461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-Dunk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24" name="Rechteck 23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785D8F7-7FCA-CAEA-66C5-36E3AF13DE42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207926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feld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67519" y="1393031"/>
            <a:ext cx="8298656" cy="30962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665748" y="1572127"/>
            <a:ext cx="8021052" cy="2917123"/>
          </a:xfrm>
        </p:spPr>
        <p:txBody>
          <a:bodyPr/>
          <a:lstStyle>
            <a:lvl1pPr marL="342900" indent="-34290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Font typeface="Trebuchet MS" pitchFamily="34" charset="0"/>
              <a:buChar char="●"/>
              <a:defRPr/>
            </a:lvl1pPr>
            <a:lvl2pPr marL="742950" indent="-285750">
              <a:lnSpc>
                <a:spcPct val="120000"/>
              </a:lnSpc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>
              <a:lnSpc>
                <a:spcPct val="120000"/>
              </a:lnSpc>
              <a:spcAft>
                <a:spcPts val="400"/>
              </a:spcAft>
              <a:defRPr/>
            </a:lvl3pPr>
            <a:lvl4pPr>
              <a:lnSpc>
                <a:spcPct val="120000"/>
              </a:lnSpc>
              <a:spcAft>
                <a:spcPts val="400"/>
              </a:spcAft>
              <a:defRPr/>
            </a:lvl4pPr>
            <a:lvl5pPr>
              <a:lnSpc>
                <a:spcPct val="120000"/>
              </a:lnSpc>
              <a:spcAft>
                <a:spcPts val="4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988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57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 userDrawn="1"/>
        </p:nvGrpSpPr>
        <p:grpSpPr>
          <a:xfrm>
            <a:off x="-27180" y="4664482"/>
            <a:ext cx="9178004" cy="523963"/>
            <a:chOff x="-54359" y="9328964"/>
            <a:chExt cx="18356008" cy="1047925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solidFill>
              <a:srgbClr val="0D243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0" b="63784"/>
            <a:stretch/>
          </p:blipFill>
          <p:spPr>
            <a:xfrm>
              <a:off x="-54359" y="9335005"/>
              <a:ext cx="18356008" cy="104188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 userDrawn="1"/>
          </p:nvSpPr>
          <p:spPr>
            <a:xfrm>
              <a:off x="0" y="9328964"/>
              <a:ext cx="18288000" cy="958036"/>
            </a:xfrm>
            <a:prstGeom prst="rect">
              <a:avLst/>
            </a:prstGeom>
            <a:gradFill flip="none" rotWithShape="1">
              <a:gsLst>
                <a:gs pos="0">
                  <a:srgbClr val="001922"/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  <a:gs pos="60000">
                  <a:srgbClr val="0D2436">
                    <a:lumMod val="100000"/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70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>
          <a:xfrm>
            <a:off x="1347537" y="4808200"/>
            <a:ext cx="4767513" cy="180540"/>
          </a:xfrm>
          <a:prstGeom prst="rect">
            <a:avLst/>
          </a:prstGeom>
        </p:spPr>
        <p:txBody>
          <a:bodyPr vert="horz" wrap="square" lIns="91440" tIns="144000" rIns="91440" bIns="0" rtlCol="0" anchor="ctr" anchorCtr="0"/>
          <a:lstStyle>
            <a:lvl1pPr algn="ctr">
              <a:defRPr sz="600">
                <a:solidFill>
                  <a:schemeClr val="bg2"/>
                </a:solidFill>
              </a:defRPr>
            </a:lvl1pPr>
          </a:lstStyle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r>
              <a:rPr lang="de-DE" sz="1400" dirty="0">
                <a:solidFill>
                  <a:schemeClr val="bg1"/>
                </a:solidFill>
                <a:latin typeface="MetaPro-Medi" panose="020B0604030101020102" pitchFamily="34" charset="0"/>
              </a:rPr>
              <a:t> Kamingespräch</a:t>
            </a:r>
          </a:p>
          <a:p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" y="4808200"/>
            <a:ext cx="653009" cy="180540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BEC66F0-D870-E1D7-9041-1698DE8CD2A8}"/>
              </a:ext>
            </a:extLst>
          </p:cNvPr>
          <p:cNvSpPr txBox="1">
            <a:spLocks/>
          </p:cNvSpPr>
          <p:nvPr userDrawn="1"/>
        </p:nvSpPr>
        <p:spPr>
          <a:xfrm>
            <a:off x="4526994" y="4819607"/>
            <a:ext cx="4159805" cy="16876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9FE3"/>
                </a:solidFill>
              </a:rPr>
              <a:t>Dipl.-Inf. Oliver Kunz</a:t>
            </a:r>
          </a:p>
        </p:txBody>
      </p:sp>
    </p:spTree>
    <p:extLst>
      <p:ext uri="{BB962C8B-B14F-4D97-AF65-F5344CB8AC3E}">
        <p14:creationId xmlns:p14="http://schemas.microsoft.com/office/powerpoint/2010/main" val="5606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73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84B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Clr>
          <a:schemeClr val="accent1"/>
        </a:buClr>
        <a:buFont typeface="Trebuchet MS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Max Mustermann, Musterabteilung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D67D-2976-4FE6-9D8A-63801F25A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wis721 Md BT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Clr>
          <a:schemeClr val="accent1"/>
        </a:buClr>
        <a:buFont typeface="Trebuchet MS" pitchFamily="34" charset="0"/>
        <a:buChar char="●"/>
        <a:defRPr sz="3200" kern="1200">
          <a:solidFill>
            <a:schemeClr val="tx1"/>
          </a:solidFill>
          <a:latin typeface="Swis721 Md BT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Swis721 Md BT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Swis721 Md BT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Font typeface="Arial" pitchFamily="34" charset="0"/>
        <a:buChar char="–"/>
        <a:defRPr sz="2000" kern="1200">
          <a:solidFill>
            <a:schemeClr val="tx1"/>
          </a:solidFill>
          <a:latin typeface="Swis721 Md BT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spcAft>
          <a:spcPts val="400"/>
        </a:spcAft>
        <a:buFont typeface="Arial" pitchFamily="34" charset="0"/>
        <a:buChar char="»"/>
        <a:defRPr sz="2000" kern="1200">
          <a:solidFill>
            <a:schemeClr val="tx1"/>
          </a:solidFill>
          <a:latin typeface="Swis721 Md BT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t.eu/" TargetMode="External"/><Relationship Id="rId2" Type="http://schemas.openxmlformats.org/officeDocument/2006/relationships/hyperlink" Target="mailto:xyz@example.co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462" y="2211709"/>
            <a:ext cx="8681545" cy="1035115"/>
          </a:xfrm>
        </p:spPr>
        <p:txBody>
          <a:bodyPr/>
          <a:lstStyle/>
          <a:p>
            <a:pPr algn="ctr"/>
            <a:r>
              <a:rPr lang="de-DE" sz="4400" dirty="0"/>
              <a:t>Verworrene Marktprozesse…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1435" y="3246824"/>
            <a:ext cx="8229600" cy="675075"/>
          </a:xfrm>
        </p:spPr>
        <p:txBody>
          <a:bodyPr>
            <a:normAutofit/>
          </a:bodyPr>
          <a:lstStyle/>
          <a:p>
            <a:pPr algn="ctr"/>
            <a:r>
              <a:rPr lang="de-DE" sz="3300" dirty="0"/>
              <a:t>…</a:t>
            </a:r>
            <a:r>
              <a:rPr lang="de-DE" sz="3300"/>
              <a:t>treiben Kosten </a:t>
            </a:r>
            <a:r>
              <a:rPr lang="de-DE" sz="3300" dirty="0"/>
              <a:t>hoch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0" y="271294"/>
            <a:ext cx="2846092" cy="6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Herausforderungen</a:t>
            </a:r>
          </a:p>
          <a:p>
            <a:pPr lvl="1"/>
            <a:r>
              <a:rPr lang="de-DE" dirty="0"/>
              <a:t>VNB-Systeme</a:t>
            </a:r>
          </a:p>
          <a:p>
            <a:pPr lvl="2"/>
            <a:r>
              <a:rPr lang="de-DE" dirty="0"/>
              <a:t>Fehlerhafte Prozesse</a:t>
            </a:r>
          </a:p>
          <a:p>
            <a:pPr lvl="2"/>
            <a:r>
              <a:rPr lang="de-DE" dirty="0"/>
              <a:t>Fehlende Prozesse beim Einspeiser</a:t>
            </a:r>
          </a:p>
          <a:p>
            <a:pPr lvl="1"/>
            <a:r>
              <a:rPr lang="de-DE" dirty="0"/>
              <a:t>MSB-Systeme</a:t>
            </a:r>
          </a:p>
          <a:p>
            <a:pPr lvl="2"/>
            <a:r>
              <a:rPr lang="de-DE" dirty="0"/>
              <a:t>Fehlerhafte Prozesse für OBIS-Kennzahlen</a:t>
            </a:r>
          </a:p>
          <a:p>
            <a:pPr lvl="1"/>
            <a:endParaRPr lang="de-DE" dirty="0"/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/>
              <a:t>LFW24h -2-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2665696D-4D14-7778-45A3-22CF5D2728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7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7F27C471-BF0A-2E40-4005-FEB24EF24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4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Aufteilung in zwei Funktionseinheiten</a:t>
            </a:r>
          </a:p>
          <a:p>
            <a:pPr lvl="1"/>
            <a:r>
              <a:rPr lang="de-DE" dirty="0"/>
              <a:t>Messwertaufbereiter (ersetzt grob den MSB der </a:t>
            </a:r>
            <a:r>
              <a:rPr lang="de-DE" dirty="0" err="1"/>
              <a:t>MaLo</a:t>
            </a:r>
            <a:r>
              <a:rPr lang="de-DE" dirty="0"/>
              <a:t>) (MV)</a:t>
            </a:r>
          </a:p>
          <a:p>
            <a:pPr lvl="2"/>
            <a:r>
              <a:rPr lang="de-DE" dirty="0"/>
              <a:t>Große Gefahr für das </a:t>
            </a:r>
            <a:r>
              <a:rPr lang="de-DE" dirty="0" err="1"/>
              <a:t>wMSB</a:t>
            </a:r>
            <a:r>
              <a:rPr lang="de-DE" dirty="0"/>
              <a:t>-Geschäftsmodell</a:t>
            </a:r>
          </a:p>
          <a:p>
            <a:pPr lvl="1"/>
            <a:r>
              <a:rPr lang="de-DE" dirty="0"/>
              <a:t>Aggregationsverantwortlicher der Bilanzierung (BA)</a:t>
            </a:r>
          </a:p>
          <a:p>
            <a:pPr lvl="2"/>
            <a:r>
              <a:rPr lang="de-DE" dirty="0"/>
              <a:t>Stammdatensynchronisierung über den BA</a:t>
            </a:r>
          </a:p>
          <a:p>
            <a:pPr lvl="2"/>
            <a:r>
              <a:rPr lang="de-DE" dirty="0"/>
              <a:t>Clearing ist nicht vorgesehen bzw. verboten</a:t>
            </a:r>
          </a:p>
          <a:p>
            <a:pPr lvl="2"/>
            <a:r>
              <a:rPr lang="de-DE" dirty="0"/>
              <a:t>Große Gefahr, wenn die finanzielle Verantwortung nicht bei ihm liegt </a:t>
            </a:r>
          </a:p>
          <a:p>
            <a:pPr lvl="2"/>
            <a:r>
              <a:rPr lang="de-DE" dirty="0" err="1"/>
              <a:t>Governance</a:t>
            </a:r>
            <a:r>
              <a:rPr lang="de-DE" dirty="0"/>
              <a:t>-Gruppe zur Überprüfung</a:t>
            </a:r>
          </a:p>
          <a:p>
            <a:r>
              <a:rPr lang="de-DE" dirty="0"/>
              <a:t>Umstellung von AS4-EDIFACT auf APIs für spezielle Prozesse geplant</a:t>
            </a:r>
          </a:p>
          <a:p>
            <a:pPr lvl="1"/>
            <a:r>
              <a:rPr lang="de-DE" dirty="0"/>
              <a:t>Wie läuft dann das Clearing (EDIFACT-Dateien kann man anschauen, </a:t>
            </a:r>
            <a:br>
              <a:rPr lang="de-DE" dirty="0"/>
            </a:br>
            <a:r>
              <a:rPr lang="de-DE" dirty="0"/>
              <a:t>übergebene Werte? Schwierig!)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 err="1"/>
              <a:t>MaBiS</a:t>
            </a:r>
            <a:r>
              <a:rPr lang="de-DE" dirty="0"/>
              <a:t>-Hub -1-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6AFF7384-5A2B-5A85-28BA-55DD885F2D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9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Stammdaten (auch heute schon)</a:t>
            </a:r>
          </a:p>
          <a:p>
            <a:pPr lvl="1"/>
            <a:r>
              <a:rPr lang="de-DE" dirty="0"/>
              <a:t>Anpassungen ohne </a:t>
            </a:r>
            <a:r>
              <a:rPr lang="de-DE" dirty="0" err="1"/>
              <a:t>MaKo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führt immer zu Folgefehlern</a:t>
            </a:r>
          </a:p>
          <a:p>
            <a:pPr lvl="1"/>
            <a:r>
              <a:rPr lang="de-DE" dirty="0"/>
              <a:t>Fehlendes Clearing</a:t>
            </a:r>
          </a:p>
          <a:p>
            <a:pPr lvl="1"/>
            <a:r>
              <a:rPr lang="de-DE" dirty="0"/>
              <a:t>Kompetenzen verteilt zwischen Bilanzierung und </a:t>
            </a:r>
            <a:br>
              <a:rPr lang="de-DE" dirty="0"/>
            </a:br>
            <a:r>
              <a:rPr lang="de-DE" dirty="0" err="1"/>
              <a:t>MaKo</a:t>
            </a:r>
            <a:r>
              <a:rPr lang="de-DE" dirty="0"/>
              <a:t>/Kundenservice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 err="1"/>
              <a:t>MaBiS</a:t>
            </a:r>
            <a:r>
              <a:rPr lang="de-DE" dirty="0"/>
              <a:t>-Hub -2-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C9A3DC89-FAE1-3345-63AC-2B10B558E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3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Kostengefahren</a:t>
            </a:r>
          </a:p>
          <a:p>
            <a:pPr lvl="1"/>
            <a:r>
              <a:rPr lang="de-DE" dirty="0"/>
              <a:t>Für den VNB</a:t>
            </a:r>
          </a:p>
          <a:p>
            <a:pPr lvl="2"/>
            <a:r>
              <a:rPr lang="de-DE" dirty="0"/>
              <a:t>Er verliert die Hoheit über die Netzbilanzierung und zahlt dafür</a:t>
            </a:r>
          </a:p>
          <a:p>
            <a:pPr lvl="2"/>
            <a:r>
              <a:rPr lang="de-DE" dirty="0"/>
              <a:t>Er kann nicht manuell </a:t>
            </a:r>
            <a:r>
              <a:rPr lang="de-DE" dirty="0" err="1"/>
              <a:t>clearen</a:t>
            </a:r>
            <a:r>
              <a:rPr lang="de-DE" dirty="0"/>
              <a:t> (z.B. mit dem MSB)</a:t>
            </a:r>
          </a:p>
          <a:p>
            <a:pPr lvl="1"/>
            <a:r>
              <a:rPr lang="de-DE" dirty="0"/>
              <a:t>Für den LF</a:t>
            </a:r>
          </a:p>
          <a:p>
            <a:pPr lvl="2"/>
            <a:r>
              <a:rPr lang="de-DE" dirty="0"/>
              <a:t>Der BA bilanziert als verlängerter Arm des VNBs mit einem dauerhaften Erstaufschlagsrecht</a:t>
            </a:r>
          </a:p>
          <a:p>
            <a:pPr lvl="2"/>
            <a:r>
              <a:rPr lang="de-DE" dirty="0"/>
              <a:t>Falsche Bilanzierung am letzten WT der Bilanzierungsphase führt unausweichlich zu einer Rechnung für den BKV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 err="1"/>
              <a:t>MaBiS</a:t>
            </a:r>
            <a:r>
              <a:rPr lang="de-DE" dirty="0"/>
              <a:t>-Hub -3-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E6D9137F-D18B-45D2-BAE3-9995BAA9B9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17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CCA011F1-BFF2-B6A6-8406-33157C2A7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57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/>
              <a:t>MaLo</a:t>
            </a:r>
            <a:r>
              <a:rPr lang="de-DE" dirty="0"/>
              <a:t>-Ident</a:t>
            </a:r>
          </a:p>
          <a:p>
            <a:pPr lvl="1"/>
            <a:r>
              <a:rPr lang="de-DE" dirty="0"/>
              <a:t>Pflicht für VNB</a:t>
            </a:r>
          </a:p>
          <a:p>
            <a:pPr lvl="1"/>
            <a:r>
              <a:rPr lang="de-DE" dirty="0"/>
              <a:t>Optional für LF</a:t>
            </a:r>
          </a:p>
          <a:p>
            <a:pPr lvl="2"/>
            <a:r>
              <a:rPr lang="de-DE" dirty="0"/>
              <a:t>Man macht die </a:t>
            </a:r>
            <a:r>
              <a:rPr lang="de-DE" dirty="0" err="1"/>
              <a:t>MaLo</a:t>
            </a:r>
            <a:r>
              <a:rPr lang="de-DE" dirty="0"/>
              <a:t> zur Grundlage für die Belieferung</a:t>
            </a:r>
          </a:p>
          <a:p>
            <a:pPr lvl="1"/>
            <a:r>
              <a:rPr lang="de-DE" dirty="0"/>
              <a:t>Technische Unschärfen</a:t>
            </a:r>
          </a:p>
          <a:p>
            <a:r>
              <a:rPr lang="de-DE" dirty="0"/>
              <a:t>Zukunft politisch motiviert Richtung API</a:t>
            </a:r>
          </a:p>
          <a:p>
            <a:pPr lvl="1"/>
            <a:r>
              <a:rPr lang="de-DE" dirty="0"/>
              <a:t>Clearing?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verboten!</a:t>
            </a:r>
          </a:p>
          <a:p>
            <a:r>
              <a:rPr lang="de-DE" dirty="0" err="1"/>
              <a:t>MaKo</a:t>
            </a:r>
            <a:r>
              <a:rPr lang="de-DE" dirty="0"/>
              <a:t> 2032 völlig </a:t>
            </a:r>
            <a:r>
              <a:rPr lang="de-DE"/>
              <a:t>darauf ausgerichtet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/>
              <a:t>Webservice-APIs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D2C80C3B-2849-463C-0FA5-B0D88974B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3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 Interesse!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de-DE" sz="2000" b="1" dirty="0"/>
              <a:t>Ihr Ansprechpartner</a:t>
            </a:r>
          </a:p>
          <a:p>
            <a:pPr lvl="0"/>
            <a:r>
              <a:rPr lang="de-DE" sz="2000" b="1" dirty="0"/>
              <a:t>Dipl.-Inf. Oliver Kunz </a:t>
            </a:r>
            <a:br>
              <a:rPr lang="de-DE" sz="2000" dirty="0"/>
            </a:br>
            <a:r>
              <a:rPr lang="de-DE" sz="2000" dirty="0"/>
              <a:t>Leiter Dienstleitungen, Prokurist</a:t>
            </a:r>
          </a:p>
          <a:p>
            <a:pPr lvl="0"/>
            <a:r>
              <a:rPr lang="de-DE" sz="2000" dirty="0"/>
              <a:t>Telefon: 03421 18391-10</a:t>
            </a:r>
            <a:br>
              <a:rPr lang="de-DE" sz="2000" dirty="0"/>
            </a:br>
            <a:r>
              <a:rPr lang="de-DE" sz="2000" dirty="0"/>
              <a:t>E-Mail: </a:t>
            </a:r>
            <a:r>
              <a:rPr lang="de-DE" sz="2000" dirty="0">
                <a:hlinkClick r:id="rId2"/>
              </a:rPr>
              <a:t>oliver.kunz@enet.eu</a:t>
            </a:r>
            <a:r>
              <a:rPr lang="de-DE" sz="2000" dirty="0"/>
              <a:t>  </a:t>
            </a:r>
            <a:br>
              <a:rPr lang="de-DE" sz="2000" dirty="0"/>
            </a:br>
            <a:r>
              <a:rPr lang="de-DE" sz="2000" dirty="0"/>
              <a:t>Internet: </a:t>
            </a:r>
            <a:r>
              <a:rPr lang="de-DE" sz="2000" dirty="0">
                <a:hlinkClick r:id="rId3"/>
              </a:rPr>
              <a:t>www.enet.eu</a:t>
            </a:r>
            <a:r>
              <a:rPr lang="de-DE" sz="2000" dirty="0"/>
              <a:t>  </a:t>
            </a:r>
          </a:p>
          <a:p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5" t="38625" r="39158" b="35126"/>
          <a:stretch/>
        </p:blipFill>
        <p:spPr>
          <a:xfrm>
            <a:off x="4977045" y="1239920"/>
            <a:ext cx="2108583" cy="19168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3" t="7354" r="39216" b="38012"/>
          <a:stretch/>
        </p:blipFill>
        <p:spPr>
          <a:xfrm>
            <a:off x="5333578" y="1176595"/>
            <a:ext cx="1713697" cy="16717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DDFE9F69-8DB5-D98C-8E22-D355F6A93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1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Vorwort</a:t>
            </a:r>
          </a:p>
          <a:p>
            <a:r>
              <a:rPr lang="de-DE" dirty="0"/>
              <a:t>Smart Meter (</a:t>
            </a:r>
            <a:r>
              <a:rPr lang="de-DE" dirty="0" err="1"/>
              <a:t>iMSys</a:t>
            </a:r>
            <a:r>
              <a:rPr lang="de-DE" dirty="0"/>
              <a:t>)</a:t>
            </a:r>
          </a:p>
          <a:p>
            <a:r>
              <a:rPr lang="de-DE" dirty="0"/>
              <a:t>Lieferantenwechsel in 24 Stunden</a:t>
            </a:r>
          </a:p>
          <a:p>
            <a:r>
              <a:rPr lang="de-DE" dirty="0" err="1"/>
              <a:t>MaBiS</a:t>
            </a:r>
            <a:r>
              <a:rPr lang="de-DE" dirty="0"/>
              <a:t>-Hub (Messwerteverarbeiter)</a:t>
            </a:r>
          </a:p>
          <a:p>
            <a:r>
              <a:rPr lang="de-DE" dirty="0"/>
              <a:t>Webservice-APIs (</a:t>
            </a:r>
            <a:r>
              <a:rPr lang="de-DE" dirty="0" err="1"/>
              <a:t>MaLo</a:t>
            </a:r>
            <a:r>
              <a:rPr lang="de-DE" dirty="0"/>
              <a:t>-Ident etc.)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6" name="Fußzeilenplatzhalter 8">
            <a:extLst>
              <a:ext uri="{FF2B5EF4-FFF2-40B4-BE49-F238E27FC236}">
                <a16:creationId xmlns:a16="http://schemas.microsoft.com/office/drawing/2014/main" id="{66B11152-F997-55E3-B14F-FA67B77CB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9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15 Jahre Berufserfahrung in der </a:t>
            </a:r>
            <a:r>
              <a:rPr lang="de-DE" dirty="0" err="1"/>
              <a:t>MaKo</a:t>
            </a:r>
            <a:r>
              <a:rPr lang="de-DE" dirty="0"/>
              <a:t> (vom Entwickler bis zum Entscheider)</a:t>
            </a:r>
          </a:p>
          <a:p>
            <a:r>
              <a:rPr lang="de-DE" dirty="0"/>
              <a:t>Persönliche Meinungen/Erkenntnisse</a:t>
            </a:r>
          </a:p>
          <a:p>
            <a:r>
              <a:rPr lang="de-DE" dirty="0"/>
              <a:t>Keine Blockadehaltung, allerdings Realist im täglichen </a:t>
            </a:r>
            <a:r>
              <a:rPr lang="de-DE" dirty="0" err="1"/>
              <a:t>Doing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/>
              <a:t>Vorwort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70DA489F-AC37-DEA6-4949-F8308B27A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97394" y="2923722"/>
            <a:ext cx="81843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defRPr/>
            </a:pPr>
            <a:r>
              <a:rPr lang="de-DE" sz="3300" dirty="0">
                <a:solidFill>
                  <a:prstClr val="white"/>
                </a:solidFill>
                <a:latin typeface="Trebuchet MS" panose="020B0603020202020204" pitchFamily="34" charset="0"/>
              </a:rPr>
              <a:t>„Die Energiewirtschaft dreht sich in beide Richtungen… vorwärts und rückwärts“</a:t>
            </a:r>
          </a:p>
        </p:txBody>
      </p:sp>
      <p:sp>
        <p:nvSpPr>
          <p:cNvPr id="7" name="Fußzeilenplatzhalter 8">
            <a:extLst>
              <a:ext uri="{FF2B5EF4-FFF2-40B4-BE49-F238E27FC236}">
                <a16:creationId xmlns:a16="http://schemas.microsoft.com/office/drawing/2014/main" id="{90B6EE3C-AAEE-CE4C-57F5-BFF8E045D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83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Deutschland vs. andere Länder</a:t>
            </a:r>
          </a:p>
          <a:p>
            <a:pPr lvl="1"/>
            <a:r>
              <a:rPr lang="de-DE" dirty="0"/>
              <a:t>BSI/Datenschutz</a:t>
            </a:r>
          </a:p>
          <a:p>
            <a:pPr lvl="2"/>
            <a:r>
              <a:rPr lang="de-DE" dirty="0"/>
              <a:t>Fort Knox (wer darf </a:t>
            </a:r>
            <a:r>
              <a:rPr lang="de-DE" dirty="0" err="1"/>
              <a:t>iMSys</a:t>
            </a:r>
            <a:r>
              <a:rPr lang="de-DE" dirty="0"/>
              <a:t> bestellen usw.)</a:t>
            </a:r>
          </a:p>
          <a:p>
            <a:pPr lvl="2"/>
            <a:r>
              <a:rPr lang="de-DE" dirty="0"/>
              <a:t>Wichtigkeit von Lastgangdaten</a:t>
            </a:r>
          </a:p>
          <a:p>
            <a:pPr lvl="1"/>
            <a:r>
              <a:rPr lang="de-DE" dirty="0"/>
              <a:t>In anderen Ländern nicht steuerbar</a:t>
            </a:r>
          </a:p>
          <a:p>
            <a:pPr lvl="1"/>
            <a:r>
              <a:rPr lang="de-DE" dirty="0"/>
              <a:t>Zertifizierte Techniker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 err="1"/>
              <a:t>iMSys</a:t>
            </a:r>
            <a:r>
              <a:rPr lang="de-DE" dirty="0"/>
              <a:t> -1-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0D281A2D-4A3B-5F7E-C071-1DD5E3988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6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Aktuelle Herausforderungen </a:t>
            </a:r>
          </a:p>
          <a:p>
            <a:pPr lvl="1"/>
            <a:r>
              <a:rPr lang="de-DE" dirty="0"/>
              <a:t>ohne </a:t>
            </a:r>
            <a:r>
              <a:rPr lang="de-DE" dirty="0" err="1"/>
              <a:t>MaKo</a:t>
            </a:r>
            <a:endParaRPr lang="de-DE" dirty="0"/>
          </a:p>
          <a:p>
            <a:pPr lvl="2"/>
            <a:r>
              <a:rPr lang="de-DE" dirty="0"/>
              <a:t>Es wurde ein Datenschutzproblem geschaffen, was über den  „Messwertverarbeiter“ gelöst wird</a:t>
            </a:r>
          </a:p>
          <a:p>
            <a:pPr lvl="2"/>
            <a:r>
              <a:rPr lang="de-DE" dirty="0"/>
              <a:t>Es wurden Mehrkosten geschaffen</a:t>
            </a:r>
          </a:p>
          <a:p>
            <a:pPr lvl="3"/>
            <a:r>
              <a:rPr lang="de-DE" dirty="0"/>
              <a:t>Zertifizierungen</a:t>
            </a:r>
          </a:p>
          <a:p>
            <a:pPr lvl="3"/>
            <a:r>
              <a:rPr lang="de-DE" dirty="0"/>
              <a:t>Technikkosten</a:t>
            </a:r>
          </a:p>
          <a:p>
            <a:pPr lvl="1"/>
            <a:r>
              <a:rPr lang="de-DE" dirty="0" err="1"/>
              <a:t>MaKo</a:t>
            </a:r>
            <a:endParaRPr lang="de-DE" dirty="0"/>
          </a:p>
          <a:p>
            <a:pPr lvl="2"/>
            <a:r>
              <a:rPr lang="de-DE" dirty="0"/>
              <a:t>Prozesse zur Übernahme durch den </a:t>
            </a:r>
            <a:r>
              <a:rPr lang="de-DE" dirty="0" err="1"/>
              <a:t>wMSB</a:t>
            </a:r>
            <a:r>
              <a:rPr lang="de-DE" dirty="0"/>
              <a:t> (Bilanzierungsverfahren,  Universalbestellprozess, VNB Systeme)</a:t>
            </a:r>
          </a:p>
          <a:p>
            <a:pPr lvl="2"/>
            <a:r>
              <a:rPr lang="de-DE" dirty="0"/>
              <a:t>Sternförmige Messwertverteilung (flexible Kanäle)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 err="1"/>
              <a:t>iMSys</a:t>
            </a:r>
            <a:r>
              <a:rPr lang="de-DE" dirty="0"/>
              <a:t> -2-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C4465076-32EB-CB25-A25A-CE8EBD459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6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Mehrwert für den Endkunden?</a:t>
            </a:r>
          </a:p>
          <a:p>
            <a:pPr lvl="1"/>
            <a:r>
              <a:rPr lang="de-DE" dirty="0"/>
              <a:t>¼-Stundenwerte am Tag danach vs. „Live“-Daten</a:t>
            </a:r>
          </a:p>
          <a:p>
            <a:pPr lvl="1"/>
            <a:r>
              <a:rPr lang="de-DE" dirty="0"/>
              <a:t>Pflicht für Einspeiser verständlich?</a:t>
            </a:r>
          </a:p>
          <a:p>
            <a:pPr lvl="1"/>
            <a:r>
              <a:rPr lang="de-DE" dirty="0"/>
              <a:t>Mehrwert für </a:t>
            </a:r>
            <a:r>
              <a:rPr lang="de-DE" dirty="0" err="1"/>
              <a:t>Ausspeiser</a:t>
            </a:r>
            <a:r>
              <a:rPr lang="de-DE" dirty="0"/>
              <a:t> durch Ersparnis / dynamische Tarife?</a:t>
            </a:r>
          </a:p>
          <a:p>
            <a:pPr lvl="1"/>
            <a:r>
              <a:rPr lang="de-DE" dirty="0"/>
              <a:t>Mieterstrom</a:t>
            </a:r>
          </a:p>
          <a:p>
            <a:r>
              <a:rPr lang="de-DE" dirty="0"/>
              <a:t>Mehrwert für den Lieferanten</a:t>
            </a:r>
          </a:p>
          <a:p>
            <a:pPr lvl="1"/>
            <a:r>
              <a:rPr lang="de-DE" dirty="0"/>
              <a:t>„Dynamische Tarife“</a:t>
            </a:r>
          </a:p>
          <a:p>
            <a:r>
              <a:rPr lang="de-DE" dirty="0"/>
              <a:t>Mehrwert für den Verteilnetzbetreiber</a:t>
            </a:r>
          </a:p>
          <a:p>
            <a:pPr lvl="1"/>
            <a:r>
              <a:rPr lang="de-DE" dirty="0"/>
              <a:t>Besser ausbilanziertes Netz / keine MMMA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 err="1"/>
              <a:t>iMSys</a:t>
            </a:r>
            <a:r>
              <a:rPr lang="de-DE" dirty="0"/>
              <a:t> -3-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6253746B-F8DC-B592-92B2-2A1926D65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8">
            <a:extLst>
              <a:ext uri="{FF2B5EF4-FFF2-40B4-BE49-F238E27FC236}">
                <a16:creationId xmlns:a16="http://schemas.microsoft.com/office/drawing/2014/main" id="{1AD3A3F9-433D-A23F-BAE4-0D0675FBA8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23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Ein Kunde sollte innerhalb von 24 Stunden den Versorger wechseln</a:t>
            </a:r>
          </a:p>
          <a:p>
            <a:r>
              <a:rPr lang="de-DE" dirty="0"/>
              <a:t>Was steckt dahinter</a:t>
            </a:r>
          </a:p>
          <a:p>
            <a:pPr lvl="1"/>
            <a:r>
              <a:rPr lang="de-DE" dirty="0"/>
              <a:t>Bessere Prozesse </a:t>
            </a:r>
          </a:p>
          <a:p>
            <a:pPr lvl="2"/>
            <a:r>
              <a:rPr lang="de-DE" dirty="0"/>
              <a:t>Daten gehen immer vom Verantwortlichen an den Berechtigten</a:t>
            </a:r>
          </a:p>
          <a:p>
            <a:pPr lvl="1"/>
            <a:r>
              <a:rPr lang="de-DE" dirty="0"/>
              <a:t>Vorbereitung </a:t>
            </a:r>
            <a:r>
              <a:rPr lang="de-DE" dirty="0" err="1"/>
              <a:t>MaBiS</a:t>
            </a:r>
            <a:r>
              <a:rPr lang="de-DE" dirty="0"/>
              <a:t>-Hub</a:t>
            </a:r>
          </a:p>
          <a:p>
            <a:pPr lvl="1"/>
            <a:r>
              <a:rPr lang="de-DE" dirty="0"/>
              <a:t>Einspeiser = </a:t>
            </a:r>
            <a:r>
              <a:rPr lang="de-DE" dirty="0" err="1"/>
              <a:t>Ausspeiser</a:t>
            </a:r>
            <a:r>
              <a:rPr lang="de-DE" dirty="0"/>
              <a:t> von den Prozessen (grob)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de-DE" dirty="0"/>
              <a:t>LFW24h -1-</a:t>
            </a:r>
          </a:p>
        </p:txBody>
      </p: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2E1147B4-0F5B-E748-C812-7993743CAD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537" y="4808200"/>
            <a:ext cx="4767513" cy="180540"/>
          </a:xfrm>
        </p:spPr>
        <p:txBody>
          <a:bodyPr/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MetaPro-Medi" panose="020B0604030101020102" pitchFamily="34" charset="0"/>
              </a:rPr>
              <a:t>edna</a:t>
            </a:r>
            <a:endParaRPr lang="de-DE" sz="1400" dirty="0">
              <a:solidFill>
                <a:schemeClr val="bg1"/>
              </a:solidFill>
              <a:latin typeface="MetaPro-Medi" panose="020B0604030101020102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7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Larissa">
  <a:themeElements>
    <a:clrScheme name="ene't 2013">
      <a:dk1>
        <a:srgbClr val="363636"/>
      </a:dk1>
      <a:lt1>
        <a:sysClr val="window" lastClr="FFFFFF"/>
      </a:lt1>
      <a:dk2>
        <a:srgbClr val="363636"/>
      </a:dk2>
      <a:lt2>
        <a:srgbClr val="FFFFFF"/>
      </a:lt2>
      <a:accent1>
        <a:srgbClr val="0084B4"/>
      </a:accent1>
      <a:accent2>
        <a:srgbClr val="9BBB59"/>
      </a:accent2>
      <a:accent3>
        <a:srgbClr val="FFD200"/>
      </a:accent3>
      <a:accent4>
        <a:srgbClr val="F79646"/>
      </a:accent4>
      <a:accent5>
        <a:srgbClr val="C0504D"/>
      </a:accent5>
      <a:accent6>
        <a:srgbClr val="8064A2"/>
      </a:accent6>
      <a:hlink>
        <a:srgbClr val="0084B4"/>
      </a:hlink>
      <a:folHlink>
        <a:srgbClr val="D8D8D8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ctr"/>
      <a:lstStyle>
        <a:defPPr algn="l">
          <a:defRPr dirty="0">
            <a:solidFill>
              <a:srgbClr val="009FE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arissa">
  <a:themeElements>
    <a:clrScheme name="ene't 2013">
      <a:dk1>
        <a:srgbClr val="363636"/>
      </a:dk1>
      <a:lt1>
        <a:sysClr val="window" lastClr="FFFFFF"/>
      </a:lt1>
      <a:dk2>
        <a:srgbClr val="363636"/>
      </a:dk2>
      <a:lt2>
        <a:srgbClr val="FFFFFF"/>
      </a:lt2>
      <a:accent1>
        <a:srgbClr val="0084B4"/>
      </a:accent1>
      <a:accent2>
        <a:srgbClr val="9BBB59"/>
      </a:accent2>
      <a:accent3>
        <a:srgbClr val="FFD200"/>
      </a:accent3>
      <a:accent4>
        <a:srgbClr val="F79646"/>
      </a:accent4>
      <a:accent5>
        <a:srgbClr val="C0504D"/>
      </a:accent5>
      <a:accent6>
        <a:srgbClr val="8064A2"/>
      </a:accent6>
      <a:hlink>
        <a:srgbClr val="0084B4"/>
      </a:hlink>
      <a:folHlink>
        <a:srgbClr val="D8D8D8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Bildschirmpräsentation (16:9)</PresentationFormat>
  <Paragraphs>109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MetaPro-Medi</vt:lpstr>
      <vt:lpstr>Swis721 Md BT</vt:lpstr>
      <vt:lpstr>Trebuchet MS</vt:lpstr>
      <vt:lpstr>Wingdings</vt:lpstr>
      <vt:lpstr>Larissa</vt:lpstr>
      <vt:lpstr>1_Larissa</vt:lpstr>
      <vt:lpstr>Verworrene Marktprozesse…</vt:lpstr>
      <vt:lpstr>Übersicht</vt:lpstr>
      <vt:lpstr>Vorwort</vt:lpstr>
      <vt:lpstr>PowerPoint-Präsentation</vt:lpstr>
      <vt:lpstr>iMSys -1-</vt:lpstr>
      <vt:lpstr>iMSys -2-</vt:lpstr>
      <vt:lpstr>iMSys -3-</vt:lpstr>
      <vt:lpstr>PowerPoint-Präsentation</vt:lpstr>
      <vt:lpstr>LFW24h -1-</vt:lpstr>
      <vt:lpstr>LFW24h -2-</vt:lpstr>
      <vt:lpstr>PowerPoint-Präsentation</vt:lpstr>
      <vt:lpstr>MaBiS-Hub -1-</vt:lpstr>
      <vt:lpstr>MaBiS-Hub -2-</vt:lpstr>
      <vt:lpstr>MaBiS-Hub -3-</vt:lpstr>
      <vt:lpstr>PowerPoint-Präsentation</vt:lpstr>
      <vt:lpstr>Webservice-APIs</vt:lpstr>
      <vt:lpstr>Vielen Dank für Ihr Interesse!</vt:lpstr>
    </vt:vector>
  </TitlesOfParts>
  <Company>ene't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Goldene Gesetze für eine erfolgreiche Präsentation</dc:title>
  <dc:creator>Benjamin Karbach</dc:creator>
  <cp:lastModifiedBy>Oliver Kunz | ene't</cp:lastModifiedBy>
  <cp:revision>186</cp:revision>
  <dcterms:created xsi:type="dcterms:W3CDTF">2013-04-02T14:26:55Z</dcterms:created>
  <dcterms:modified xsi:type="dcterms:W3CDTF">2025-11-17T08:12:09Z</dcterms:modified>
</cp:coreProperties>
</file>